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82" r:id="rId3"/>
    <p:sldId id="287" r:id="rId4"/>
    <p:sldId id="288" r:id="rId5"/>
    <p:sldId id="257" r:id="rId6"/>
    <p:sldId id="273" r:id="rId7"/>
    <p:sldId id="261" r:id="rId8"/>
    <p:sldId id="262" r:id="rId9"/>
    <p:sldId id="277" r:id="rId10"/>
    <p:sldId id="263" r:id="rId11"/>
    <p:sldId id="267" r:id="rId12"/>
    <p:sldId id="284" r:id="rId13"/>
    <p:sldId id="285" r:id="rId14"/>
    <p:sldId id="286" r:id="rId15"/>
    <p:sldId id="278" r:id="rId16"/>
    <p:sldId id="279" r:id="rId17"/>
    <p:sldId id="280" r:id="rId18"/>
    <p:sldId id="281" r:id="rId19"/>
    <p:sldId id="272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89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7119F-CD9C-4272-8EF5-EE0277F5CDEA}" type="datetimeFigureOut">
              <a:rPr lang="es-AR" smtClean="0"/>
              <a:t>7/6/2023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44753-BB06-4F14-957C-925CFFA5C0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3299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44753-BB06-4F14-957C-925CFFA5C08D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2175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9144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135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021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406004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1"/>
          <p:cNvSpPr txBox="1">
            <a:spLocks noChangeArrowheads="1"/>
          </p:cNvSpPr>
          <p:nvPr/>
        </p:nvSpPr>
        <p:spPr bwMode="auto">
          <a:xfrm>
            <a:off x="6669881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  <a:endParaRPr lang="en-US" smtClean="0">
              <a:solidFill>
                <a:srgbClr val="C0E474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1818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905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06004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669881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9928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179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8163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09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822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300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052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681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230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123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753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064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9144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08397" y="609600"/>
            <a:ext cx="6447234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8397" y="2160589"/>
            <a:ext cx="6447234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4248" y="6042026"/>
            <a:ext cx="6834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D92E70-8C1F-49B5-B114-DE1FD993A8F9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397" y="6042026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472" y="6042026"/>
            <a:ext cx="513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92DC5B46-3F44-4881-BF59-AFC5E27F611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acreditar.unlu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global@coneau.gob.a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629" y="4797152"/>
            <a:ext cx="1664742" cy="166474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7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60" y="241711"/>
            <a:ext cx="6911064" cy="345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11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255116" cy="494928"/>
          </a:xfrm>
          <a:ln>
            <a:noFill/>
          </a:ln>
        </p:spPr>
        <p:txBody>
          <a:bodyPr>
            <a:normAutofit/>
          </a:bodyPr>
          <a:lstStyle/>
          <a:p>
            <a:r>
              <a:rPr lang="es-ES" sz="2000" dirty="0"/>
              <a:t>En la siguiente pantalla hacer </a:t>
            </a:r>
            <a:r>
              <a:rPr lang="es-ES" sz="2000" dirty="0" err="1"/>
              <a:t>click</a:t>
            </a:r>
            <a:r>
              <a:rPr lang="es-ES" sz="2000" dirty="0"/>
              <a:t> en </a:t>
            </a:r>
            <a:r>
              <a:rPr lang="es-ES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ABRIR MI CURRICULUM</a:t>
            </a:r>
            <a:endParaRPr lang="es-ES" sz="20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23855" y="5076731"/>
            <a:ext cx="295297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18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563888" y="5076731"/>
            <a:ext cx="295297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1800" dirty="0"/>
          </a:p>
        </p:txBody>
      </p:sp>
      <p:pic>
        <p:nvPicPr>
          <p:cNvPr id="3074" name="Picture 2" descr="\\Euge\compar\SOFI\Crear curriculum por primera ve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82" y="2046569"/>
            <a:ext cx="8230252" cy="4406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21" y="6021288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79512" y="280594"/>
            <a:ext cx="85203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800" dirty="0"/>
              <a:t>COMPLETAR CURRICULUM EN </a:t>
            </a:r>
            <a:r>
              <a:rPr lang="es-AR" sz="2800" b="1" u="sng" dirty="0"/>
              <a:t>CONEAU </a:t>
            </a:r>
            <a:r>
              <a:rPr lang="es-AR" sz="2800" b="1" u="sng" dirty="0" smtClean="0"/>
              <a:t>GLOBAL</a:t>
            </a:r>
            <a:endParaRPr lang="es-AR" sz="2800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949280"/>
            <a:ext cx="776232" cy="7762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24107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36904" cy="720080"/>
          </a:xfrm>
        </p:spPr>
        <p:txBody>
          <a:bodyPr>
            <a:noAutofit/>
          </a:bodyPr>
          <a:lstStyle/>
          <a:p>
            <a:r>
              <a:rPr lang="es-ES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COMPLETAR</a:t>
            </a:r>
            <a:r>
              <a:rPr lang="es-ES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ES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DATOS EN CADA ITEM</a:t>
            </a:r>
            <a:endParaRPr lang="es-ES" sz="3200" b="1" u="sng" dirty="0">
              <a:solidFill>
                <a:schemeClr val="tx1">
                  <a:lumMod val="95000"/>
                  <a:lumOff val="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\\Euge\compar\SOFI\diapositivas\ficha generada o cv a complet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8784976" cy="476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21" y="6021288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926" y="5869819"/>
            <a:ext cx="913130" cy="9131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19157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00166" y="77723"/>
            <a:ext cx="85203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4800" dirty="0" smtClean="0">
                <a:latin typeface="Arial Black" panose="020B0A04020102020204" pitchFamily="34" charset="0"/>
              </a:rPr>
              <a:t>VINCULAR </a:t>
            </a:r>
            <a:r>
              <a:rPr lang="es-A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CVAR</a:t>
            </a:r>
            <a:endParaRPr lang="es-A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62996" y="893038"/>
            <a:ext cx="8532440" cy="181588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AR" sz="1600" dirty="0" smtClean="0"/>
              <a:t>SI EL CV ESTA CARGADO EN ESTA PLATAFORMA, AL CREAR LA CUENTA EN </a:t>
            </a:r>
            <a:r>
              <a:rPr lang="es-AR" sz="1600" b="1" dirty="0" smtClean="0"/>
              <a:t>CONEAU GLOBAL </a:t>
            </a:r>
            <a:r>
              <a:rPr lang="es-AR" sz="1600" dirty="0" smtClean="0"/>
              <a:t>DEBEMOS TILDAR LA OPCIÓN:</a:t>
            </a:r>
          </a:p>
          <a:p>
            <a:pPr algn="ctr"/>
            <a:endParaRPr lang="es-AR" sz="1600" dirty="0" smtClean="0"/>
          </a:p>
          <a:p>
            <a:pPr algn="ctr"/>
            <a:r>
              <a:rPr lang="es-AR" sz="1600" dirty="0" smtClean="0"/>
              <a:t> </a:t>
            </a:r>
            <a:r>
              <a:rPr lang="es-ES" sz="1600" b="1" u="sng" dirty="0"/>
              <a:t>TENGO UNA FICHA CREADA EN CVAR Y DESEO UTILIZAR ESA FICHA</a:t>
            </a:r>
            <a:r>
              <a:rPr lang="es-ES" sz="1600" b="1" u="sng" dirty="0" smtClean="0"/>
              <a:t>.</a:t>
            </a:r>
          </a:p>
          <a:p>
            <a:pPr algn="ctr"/>
            <a:endParaRPr lang="es-ES" sz="1600" b="1" u="sng" dirty="0"/>
          </a:p>
          <a:p>
            <a:pPr algn="ctr"/>
            <a:r>
              <a:rPr lang="es-ES" sz="1600" dirty="0" smtClean="0"/>
              <a:t>AL INGRESAR A </a:t>
            </a:r>
            <a:r>
              <a:rPr lang="es-ES" sz="1600" b="1" dirty="0" smtClean="0"/>
              <a:t>CONEAU GLOBAL</a:t>
            </a:r>
            <a:r>
              <a:rPr lang="es-ES" sz="1600" dirty="0" smtClean="0"/>
              <a:t>, NOS MOSTRARÁ LA INFORMACIÓN QUE TENEMOS CARGADA EN </a:t>
            </a:r>
            <a:r>
              <a:rPr lang="es-ES" sz="1600" b="1" dirty="0" smtClean="0"/>
              <a:t>CVAR</a:t>
            </a:r>
            <a:r>
              <a:rPr lang="es-ES" sz="1600" dirty="0" smtClean="0"/>
              <a:t>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14" y="2664682"/>
            <a:ext cx="7781925" cy="360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898" y="6274657"/>
            <a:ext cx="1078553" cy="539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Flecha abajo"/>
          <p:cNvSpPr/>
          <p:nvPr/>
        </p:nvSpPr>
        <p:spPr>
          <a:xfrm rot="16200000">
            <a:off x="285131" y="4575287"/>
            <a:ext cx="432048" cy="4992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801" y="5965137"/>
            <a:ext cx="776231" cy="7762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2292206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705985" y="476672"/>
            <a:ext cx="7772400" cy="13705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SIGEVA</a:t>
            </a:r>
            <a:r>
              <a:rPr lang="es-E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 </a:t>
            </a:r>
            <a:r>
              <a:rPr lang="es-ES" sz="6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UNLu</a:t>
            </a:r>
            <a:r>
              <a:rPr lang="es-E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-CONEAU GLOBAL</a:t>
            </a:r>
            <a:endParaRPr lang="es-ES" sz="6000" b="1" dirty="0">
              <a:latin typeface="Arial Black" panose="020B0A04020102020204" pitchFamily="34" charset="0"/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61969" y="2564904"/>
            <a:ext cx="8460432" cy="2996952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s-AR" sz="2800" dirty="0" smtClean="0"/>
              <a:t>- Ingresar a </a:t>
            </a:r>
            <a:r>
              <a:rPr lang="es-AR" sz="2800" b="1" dirty="0" smtClean="0"/>
              <a:t>SIGEVA </a:t>
            </a:r>
            <a:r>
              <a:rPr lang="es-AR" sz="2800" b="1" dirty="0" err="1" smtClean="0"/>
              <a:t>UNLu</a:t>
            </a:r>
            <a:r>
              <a:rPr lang="es-AR" sz="2800" b="1" dirty="0" smtClean="0"/>
              <a:t/>
            </a:r>
            <a:br>
              <a:rPr lang="es-AR" sz="2800" b="1" dirty="0" smtClean="0"/>
            </a:br>
            <a:r>
              <a:rPr lang="es-AR" sz="2800" dirty="0" smtClean="0"/>
              <a:t/>
            </a:r>
            <a:br>
              <a:rPr lang="es-AR" sz="2800" dirty="0" smtClean="0"/>
            </a:br>
            <a:r>
              <a:rPr lang="es-AR" sz="2800" dirty="0" smtClean="0"/>
              <a:t>- Migrar datos desde </a:t>
            </a:r>
            <a:r>
              <a:rPr lang="es-AR" sz="2800" b="1" dirty="0" smtClean="0"/>
              <a:t>SIGEVA </a:t>
            </a:r>
            <a:r>
              <a:rPr lang="es-AR" sz="2800" b="1" dirty="0" err="1" smtClean="0"/>
              <a:t>UNLu</a:t>
            </a:r>
            <a:r>
              <a:rPr lang="es-AR" sz="2800" dirty="0" smtClean="0"/>
              <a:t> a </a:t>
            </a:r>
            <a:r>
              <a:rPr lang="es-AR" sz="2800" b="1" dirty="0" smtClean="0"/>
              <a:t>SIGEVA CONICET </a:t>
            </a:r>
            <a:r>
              <a:rPr lang="es-AR" sz="2800" b="1" u="sng" dirty="0" smtClean="0"/>
              <a:t/>
            </a:r>
            <a:br>
              <a:rPr lang="es-AR" sz="2800" b="1" u="sng" dirty="0" smtClean="0"/>
            </a:br>
            <a:r>
              <a:rPr lang="es-AR" sz="2800" b="1" dirty="0"/>
              <a:t/>
            </a:r>
            <a:br>
              <a:rPr lang="es-AR" sz="2800" b="1" dirty="0"/>
            </a:br>
            <a:r>
              <a:rPr lang="es-AR" sz="2800" dirty="0" smtClean="0"/>
              <a:t>- Migrar datos desde </a:t>
            </a:r>
            <a:r>
              <a:rPr lang="es-AR" sz="2800" b="1" dirty="0" smtClean="0"/>
              <a:t>SIGEVA CONICET </a:t>
            </a:r>
            <a:r>
              <a:rPr lang="es-AR" sz="2800" dirty="0" smtClean="0"/>
              <a:t>a </a:t>
            </a:r>
            <a:r>
              <a:rPr lang="es-AR" sz="2800" b="1" dirty="0" err="1" smtClean="0"/>
              <a:t>CVar</a:t>
            </a:r>
            <a:r>
              <a:rPr lang="es-AR" sz="2800" b="1" u="sng" dirty="0" smtClean="0"/>
              <a:t/>
            </a:r>
            <a:br>
              <a:rPr lang="es-AR" sz="2800" b="1" u="sng" dirty="0" smtClean="0"/>
            </a:br>
            <a:r>
              <a:rPr lang="es-AR" sz="2800" dirty="0"/>
              <a:t/>
            </a:r>
            <a:br>
              <a:rPr lang="es-AR" sz="2800" dirty="0"/>
            </a:br>
            <a:r>
              <a:rPr lang="es-AR" sz="2800" dirty="0" smtClean="0"/>
              <a:t>- Vincular cuenta </a:t>
            </a:r>
            <a:r>
              <a:rPr lang="es-AR" sz="2800" b="1" dirty="0" err="1" smtClean="0"/>
              <a:t>CVar</a:t>
            </a:r>
            <a:r>
              <a:rPr lang="es-AR" sz="2800" dirty="0" smtClean="0"/>
              <a:t> con </a:t>
            </a:r>
            <a:r>
              <a:rPr lang="es-AR" sz="2800" b="1" dirty="0" smtClean="0"/>
              <a:t>CONEAU GLOBAL</a:t>
            </a:r>
            <a:endParaRPr lang="es-AR" sz="2800" b="1" dirty="0"/>
          </a:p>
        </p:txBody>
      </p:sp>
      <p:pic>
        <p:nvPicPr>
          <p:cNvPr id="6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20" y="5949602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87" y="5692973"/>
            <a:ext cx="1048395" cy="10483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402646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35496" y="631772"/>
            <a:ext cx="8982744" cy="13705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SIGEVA CONICET-CONEAU GLOBAL</a:t>
            </a:r>
            <a:endParaRPr lang="es-ES" sz="4800" b="1" dirty="0">
              <a:latin typeface="Arial Black" panose="020B0A04020102020204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61969" y="2808312"/>
            <a:ext cx="8460432" cy="1916832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s-AR" sz="2800" dirty="0" smtClean="0"/>
              <a:t>- Ingresar a </a:t>
            </a:r>
            <a:r>
              <a:rPr lang="es-AR" sz="2800" b="1" dirty="0" smtClean="0"/>
              <a:t>SIGEVA CONICET</a:t>
            </a:r>
            <a:r>
              <a:rPr lang="es-AR" sz="2800" dirty="0" smtClean="0"/>
              <a:t/>
            </a:r>
            <a:br>
              <a:rPr lang="es-AR" sz="2800" dirty="0" smtClean="0"/>
            </a:br>
            <a:r>
              <a:rPr lang="es-AR" sz="2800" dirty="0" smtClean="0"/>
              <a:t/>
            </a:r>
            <a:br>
              <a:rPr lang="es-AR" sz="2800" dirty="0" smtClean="0"/>
            </a:br>
            <a:r>
              <a:rPr lang="es-AR" sz="2800" dirty="0" smtClean="0"/>
              <a:t>- Migrar datos desde </a:t>
            </a:r>
            <a:r>
              <a:rPr lang="es-AR" sz="2800" b="1" dirty="0" smtClean="0"/>
              <a:t>SIGEVA-CONICET</a:t>
            </a:r>
            <a:r>
              <a:rPr lang="es-AR" sz="2800" dirty="0" smtClean="0"/>
              <a:t> a </a:t>
            </a:r>
            <a:r>
              <a:rPr lang="es-AR" sz="2800" b="1" dirty="0" err="1" smtClean="0"/>
              <a:t>CVar</a:t>
            </a:r>
            <a:r>
              <a:rPr lang="es-AR" sz="2800" b="1" dirty="0" smtClean="0"/>
              <a:t> </a:t>
            </a:r>
            <a:r>
              <a:rPr lang="es-AR" sz="2800" b="1" u="sng" dirty="0" smtClean="0"/>
              <a:t/>
            </a:r>
            <a:br>
              <a:rPr lang="es-AR" sz="2800" b="1" u="sng" dirty="0" smtClean="0"/>
            </a:br>
            <a:r>
              <a:rPr lang="es-AR" sz="2800" dirty="0"/>
              <a:t/>
            </a:r>
            <a:br>
              <a:rPr lang="es-AR" sz="2800" dirty="0"/>
            </a:br>
            <a:r>
              <a:rPr lang="es-AR" sz="2800" dirty="0" smtClean="0"/>
              <a:t>- Vincular cuenta </a:t>
            </a:r>
            <a:r>
              <a:rPr lang="es-AR" sz="2800" b="1" dirty="0" err="1" smtClean="0"/>
              <a:t>CVar</a:t>
            </a:r>
            <a:r>
              <a:rPr lang="es-AR" sz="2800" dirty="0" smtClean="0"/>
              <a:t> con </a:t>
            </a:r>
            <a:r>
              <a:rPr lang="es-AR" sz="2800" b="1" dirty="0" smtClean="0"/>
              <a:t>CONEAU GLOBAL</a:t>
            </a:r>
            <a:endParaRPr lang="es-AR" sz="2800" b="1" dirty="0"/>
          </a:p>
        </p:txBody>
      </p:sp>
      <p:pic>
        <p:nvPicPr>
          <p:cNvPr id="7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20" y="5805264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661248"/>
            <a:ext cx="1048395" cy="10483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476970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21" y="6021288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323528" y="1484784"/>
            <a:ext cx="8532440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AR" sz="2800" dirty="0" smtClean="0"/>
              <a:t>Ingresar y </a:t>
            </a:r>
            <a:r>
              <a:rPr lang="es-AR" sz="2800" b="1" u="sng" dirty="0" smtClean="0"/>
              <a:t>COMPARTIR FORMULARIOS</a:t>
            </a:r>
            <a:endParaRPr lang="es-AR" sz="2800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02" y="2555414"/>
            <a:ext cx="8604092" cy="28178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Flecha abajo"/>
          <p:cNvSpPr/>
          <p:nvPr/>
        </p:nvSpPr>
        <p:spPr>
          <a:xfrm rot="10800000">
            <a:off x="1259632" y="3284984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Rectángulo"/>
          <p:cNvSpPr/>
          <p:nvPr/>
        </p:nvSpPr>
        <p:spPr>
          <a:xfrm>
            <a:off x="371488" y="260648"/>
            <a:ext cx="85203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5400" dirty="0" smtClean="0"/>
              <a:t>COMO VINCULAR </a:t>
            </a:r>
            <a:r>
              <a:rPr lang="es-AR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SIGEVA</a:t>
            </a:r>
            <a:endParaRPr lang="es-A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764981"/>
            <a:ext cx="1048395" cy="10483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3543503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21" y="6021288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02292" y="479574"/>
            <a:ext cx="8781951" cy="107721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AR" sz="3200" dirty="0" smtClean="0"/>
              <a:t> Seleccionar </a:t>
            </a:r>
            <a:r>
              <a:rPr lang="es-AR" sz="3200" dirty="0"/>
              <a:t>la </a:t>
            </a:r>
            <a:r>
              <a:rPr lang="es-AR" sz="3200" dirty="0" smtClean="0"/>
              <a:t>Institución </a:t>
            </a:r>
            <a:r>
              <a:rPr lang="es-AR" sz="3200" dirty="0"/>
              <a:t>a la que quiero migrar los </a:t>
            </a:r>
            <a:r>
              <a:rPr lang="es-AR" sz="3200" dirty="0" smtClean="0"/>
              <a:t>datos, generar una contraseña y luego </a:t>
            </a:r>
            <a:r>
              <a:rPr lang="es-A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COMPARTIR</a:t>
            </a:r>
            <a:endParaRPr lang="es-AR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92" y="2276872"/>
            <a:ext cx="8794988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Flecha derecha"/>
          <p:cNvSpPr/>
          <p:nvPr/>
        </p:nvSpPr>
        <p:spPr>
          <a:xfrm rot="10800000">
            <a:off x="5862709" y="3356992"/>
            <a:ext cx="437483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Flecha abajo"/>
          <p:cNvSpPr/>
          <p:nvPr/>
        </p:nvSpPr>
        <p:spPr>
          <a:xfrm rot="10800000">
            <a:off x="5796137" y="5113993"/>
            <a:ext cx="362759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653" y="5733256"/>
            <a:ext cx="1048395" cy="10483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786148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590" y="6021288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32017" y="260648"/>
            <a:ext cx="8705537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AR" sz="2400" dirty="0" smtClean="0"/>
              <a:t>Ingresar </a:t>
            </a:r>
            <a:r>
              <a:rPr lang="es-AR" sz="2400" dirty="0"/>
              <a:t>en la plataforma donde voy a migrar los </a:t>
            </a:r>
            <a:r>
              <a:rPr lang="es-AR" sz="2400" dirty="0" smtClean="0"/>
              <a:t>datos </a:t>
            </a:r>
            <a:endParaRPr lang="es-AR" sz="2400" dirty="0"/>
          </a:p>
          <a:p>
            <a:pPr algn="ctr"/>
            <a:r>
              <a:rPr lang="es-AR" sz="2400" dirty="0"/>
              <a:t>y</a:t>
            </a:r>
            <a:r>
              <a:rPr lang="es-AR" sz="2400" dirty="0" smtClean="0"/>
              <a:t> en </a:t>
            </a:r>
            <a:r>
              <a:rPr lang="es-AR" sz="2400" dirty="0"/>
              <a:t>cada una de las </a:t>
            </a:r>
            <a:r>
              <a:rPr lang="es-AR" sz="2400" dirty="0" smtClean="0"/>
              <a:t>pestañas, en la parte superior derecha hacer </a:t>
            </a:r>
            <a:r>
              <a:rPr lang="es-AR" sz="2400" dirty="0" err="1" smtClean="0"/>
              <a:t>click</a:t>
            </a:r>
            <a:r>
              <a:rPr lang="es-AR" sz="2400" dirty="0" smtClean="0"/>
              <a:t> en </a:t>
            </a:r>
            <a:r>
              <a:rPr lang="es-A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IMPORTAR</a:t>
            </a:r>
            <a:endParaRPr lang="es-AR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17" y="1738180"/>
            <a:ext cx="8705537" cy="3855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Flecha abajo"/>
          <p:cNvSpPr/>
          <p:nvPr/>
        </p:nvSpPr>
        <p:spPr>
          <a:xfrm rot="10800000">
            <a:off x="8396661" y="3429000"/>
            <a:ext cx="419263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5789408"/>
            <a:ext cx="936104" cy="9361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2241743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590" y="5805264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72355" y="692696"/>
            <a:ext cx="8620125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AR" sz="2800" dirty="0" smtClean="0"/>
              <a:t>Por ultimo </a:t>
            </a:r>
            <a:r>
              <a:rPr lang="es-AR" sz="2800" b="1" i="1" dirty="0" smtClean="0"/>
              <a:t>seleccionar </a:t>
            </a:r>
            <a:r>
              <a:rPr lang="es-AR" sz="2800" b="1" i="1" dirty="0"/>
              <a:t>la institución de origen del </a:t>
            </a:r>
            <a:r>
              <a:rPr lang="es-AR" sz="2800" b="1" i="1" dirty="0" smtClean="0"/>
              <a:t>cv,</a:t>
            </a:r>
            <a:r>
              <a:rPr lang="es-AR" sz="2800" dirty="0" smtClean="0"/>
              <a:t> </a:t>
            </a:r>
            <a:r>
              <a:rPr lang="es-AR" sz="2800" dirty="0"/>
              <a:t>poner la contraseña que </a:t>
            </a:r>
            <a:r>
              <a:rPr lang="es-AR" sz="2800" dirty="0" smtClean="0"/>
              <a:t>habíamos generado y </a:t>
            </a:r>
            <a:r>
              <a:rPr lang="es-AR" sz="2800" dirty="0" err="1" smtClean="0"/>
              <a:t>click</a:t>
            </a:r>
            <a:r>
              <a:rPr lang="es-AR" sz="2800" dirty="0" smtClean="0"/>
              <a:t> en el botón  </a:t>
            </a:r>
            <a:r>
              <a:rPr lang="es-A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IMPORTAR</a:t>
            </a:r>
            <a:endParaRPr lang="es-AR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94" y="2602581"/>
            <a:ext cx="8620125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Flecha abajo"/>
          <p:cNvSpPr/>
          <p:nvPr/>
        </p:nvSpPr>
        <p:spPr>
          <a:xfrm rot="10800000">
            <a:off x="7908807" y="4546797"/>
            <a:ext cx="504056" cy="64695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661248"/>
            <a:ext cx="1048395" cy="10483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799005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88025" cy="1143000"/>
          </a:xfrm>
        </p:spPr>
        <p:txBody>
          <a:bodyPr>
            <a:noAutofit/>
          </a:bodyPr>
          <a:lstStyle/>
          <a:p>
            <a:r>
              <a:rPr lang="es-AR" sz="6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MUCHAS GRACIAS!</a:t>
            </a:r>
            <a:endParaRPr lang="es-AR" sz="6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577" y="2720999"/>
            <a:ext cx="8892480" cy="3417243"/>
          </a:xfrm>
          <a:ln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s-AR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Evaluación y Acreditación de Carreras</a:t>
            </a:r>
          </a:p>
          <a:p>
            <a:pPr marL="0" indent="0" algn="ctr">
              <a:buNone/>
            </a:pPr>
            <a:endParaRPr lang="es-AR" sz="28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AR" dirty="0" err="1" smtClean="0"/>
              <a:t>Int</a:t>
            </a:r>
            <a:r>
              <a:rPr lang="es-AR" dirty="0" smtClean="0"/>
              <a:t>. 1638</a:t>
            </a:r>
          </a:p>
          <a:p>
            <a:pPr algn="ctr"/>
            <a:r>
              <a:rPr lang="es-AR" dirty="0" smtClean="0">
                <a:hlinkClick r:id="rId2"/>
              </a:rPr>
              <a:t>acreditar.unlu@gmail.com</a:t>
            </a:r>
            <a:endParaRPr lang="es-AR" dirty="0" smtClean="0"/>
          </a:p>
          <a:p>
            <a:pPr algn="ctr"/>
            <a:r>
              <a:rPr lang="es-AR" dirty="0" smtClean="0"/>
              <a:t>www.acreditaciondecarreras.unlu.edu.ar</a:t>
            </a:r>
            <a:endParaRPr lang="es-AR" dirty="0"/>
          </a:p>
        </p:txBody>
      </p:sp>
      <p:pic>
        <p:nvPicPr>
          <p:cNvPr id="4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590" y="5949280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801" y="5692973"/>
            <a:ext cx="1048395" cy="10483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98357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20" y="5805264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251518" y="2492896"/>
            <a:ext cx="8712967" cy="13705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ETAPAS-PROCESO </a:t>
            </a:r>
            <a:r>
              <a:rPr lang="es-A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A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ACREDITACIÓN</a:t>
            </a:r>
            <a:endParaRPr lang="es-A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12000" b="1" dirty="0" smtClean="0">
                <a:latin typeface="Bahnschrift Condensed" pitchFamily="34" charset="0"/>
              </a:rPr>
              <a:t/>
            </a:r>
            <a:br>
              <a:rPr lang="es-ES" sz="12000" b="1" dirty="0" smtClean="0">
                <a:latin typeface="Bahnschrift Condensed" pitchFamily="34" charset="0"/>
              </a:rPr>
            </a:br>
            <a:endParaRPr lang="es-ES" sz="12000" b="1" dirty="0">
              <a:latin typeface="Bahnschrift Condensed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251518" y="2924944"/>
            <a:ext cx="8460432" cy="1512168"/>
          </a:xfrm>
          <a:ln>
            <a:noFill/>
          </a:ln>
        </p:spPr>
        <p:txBody>
          <a:bodyPr>
            <a:normAutofit/>
          </a:bodyPr>
          <a:lstStyle/>
          <a:p>
            <a:r>
              <a:rPr lang="es-AR" sz="2800" dirty="0" smtClean="0"/>
              <a:t>- AUTOEVALUACIÓN</a:t>
            </a:r>
            <a:r>
              <a:rPr lang="es-AR" sz="2800" dirty="0"/>
              <a:t/>
            </a:r>
            <a:br>
              <a:rPr lang="es-AR" sz="2800" dirty="0"/>
            </a:br>
            <a:r>
              <a:rPr lang="es-AR" sz="2800" dirty="0" smtClean="0"/>
              <a:t>- ACTUACIÓN </a:t>
            </a:r>
            <a:r>
              <a:rPr lang="es-AR" sz="2800" dirty="0"/>
              <a:t>DEL COMITÉ DE PARES</a:t>
            </a:r>
            <a:br>
              <a:rPr lang="es-AR" sz="2800" dirty="0"/>
            </a:br>
            <a:r>
              <a:rPr lang="es-AR" sz="2800" dirty="0" smtClean="0"/>
              <a:t>- ANALISIS </a:t>
            </a:r>
            <a:r>
              <a:rPr lang="es-AR" sz="2800" dirty="0"/>
              <a:t>Y </a:t>
            </a:r>
            <a:r>
              <a:rPr lang="es-AR" sz="2800" dirty="0" smtClean="0"/>
              <a:t>DECISIÓN </a:t>
            </a:r>
            <a:r>
              <a:rPr lang="es-AR" sz="2800" dirty="0"/>
              <a:t>DE LA </a:t>
            </a:r>
            <a:r>
              <a:rPr lang="es-AR" sz="2800" b="1" dirty="0"/>
              <a:t>CONEAU</a:t>
            </a: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504205"/>
            <a:ext cx="1048395" cy="10483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246811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5" y="6165305"/>
            <a:ext cx="648071" cy="64807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pic>
        <p:nvPicPr>
          <p:cNvPr id="5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20" y="6093618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95536" y="-135923"/>
            <a:ext cx="8018463" cy="324563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s-AR" sz="4000" b="1" dirty="0" smtClean="0"/>
              <a:t>Normativa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95536" y="652413"/>
            <a:ext cx="8210939" cy="5584899"/>
          </a:xfrm>
        </p:spPr>
        <p:txBody>
          <a:bodyPr/>
          <a:lstStyle/>
          <a:p>
            <a:pPr marL="0" indent="0" algn="just" eaLnBrk="1" hangingPunct="1">
              <a:lnSpc>
                <a:spcPct val="170000"/>
              </a:lnSpc>
              <a:buNone/>
            </a:pPr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La </a:t>
            </a:r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regulación y los procedimientos son llevados a cabo por la Comisión Nacional de Evaluación y Acreditación Universitaria (CONEAU) en conjunto con las instituciones universitarias.</a:t>
            </a:r>
          </a:p>
          <a:p>
            <a:pPr marL="0" indent="0" algn="just" eaLnBrk="1" hangingPunct="1">
              <a:lnSpc>
                <a:spcPct val="170000"/>
              </a:lnSpc>
              <a:buNone/>
            </a:pPr>
            <a:r>
              <a:rPr lang="es-ES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Postgrado</a:t>
            </a:r>
            <a:endParaRPr lang="es-ES" b="1" u="sng" dirty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</a:endParaRPr>
          </a:p>
          <a:p>
            <a:pPr algn="just" eaLnBrk="1" hangingPunct="1">
              <a:lnSpc>
                <a:spcPct val="170000"/>
              </a:lnSpc>
            </a:pP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Ordenanza N°</a:t>
            </a:r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 </a:t>
            </a: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64 </a:t>
            </a: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procedimientos para </a:t>
            </a:r>
            <a:r>
              <a:rPr lang="es-AR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la evaluación de carreras nuevas </a:t>
            </a: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de posgrado </a:t>
            </a:r>
            <a:r>
              <a:rPr lang="es-AR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al sólo efecto </a:t>
            </a: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del reconocimiento </a:t>
            </a:r>
            <a:r>
              <a:rPr lang="es-AR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oficial provisorio </a:t>
            </a: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del título</a:t>
            </a:r>
          </a:p>
          <a:p>
            <a:pPr algn="just" eaLnBrk="1" hangingPunct="1">
              <a:lnSpc>
                <a:spcPct val="170000"/>
              </a:lnSpc>
            </a:pPr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Ordenanza N°</a:t>
            </a:r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 65 </a:t>
            </a: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carreras </a:t>
            </a:r>
            <a:r>
              <a:rPr lang="es-AR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de posgrado en funcionamiento</a:t>
            </a:r>
            <a:endParaRPr lang="es-ES" dirty="0" smtClean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</a:endParaRPr>
          </a:p>
          <a:p>
            <a:pPr marL="0" lvl="0" indent="0" algn="just" eaLnBrk="1" hangingPunct="1">
              <a:lnSpc>
                <a:spcPct val="170000"/>
              </a:lnSpc>
              <a:buClr>
                <a:srgbClr val="90C226"/>
              </a:buClr>
              <a:buNone/>
            </a:pPr>
            <a:r>
              <a:rPr lang="es-ES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Grado</a:t>
            </a:r>
            <a:endParaRPr lang="es-ES" b="1" u="sng" dirty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</a:endParaRPr>
          </a:p>
          <a:p>
            <a:pPr algn="just" eaLnBrk="1" hangingPunct="1">
              <a:lnSpc>
                <a:spcPct val="170000"/>
              </a:lnSpc>
              <a:buClr>
                <a:srgbClr val="90C226"/>
              </a:buClr>
            </a:pPr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Ordenanza N°</a:t>
            </a: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62  </a:t>
            </a:r>
            <a:r>
              <a:rPr lang="es-AR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(Pautas Acreditación Proyectos de Carreras de Grado)</a:t>
            </a:r>
          </a:p>
          <a:p>
            <a:pPr algn="just" eaLnBrk="1" hangingPunct="1">
              <a:lnSpc>
                <a:spcPct val="170000"/>
              </a:lnSpc>
              <a:buClr>
                <a:srgbClr val="90C226"/>
              </a:buClr>
            </a:pP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Ordenanza N°63</a:t>
            </a:r>
            <a:r>
              <a:rPr lang="es-AR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ea typeface="Calibri"/>
                <a:cs typeface="Times New Roman"/>
              </a:rPr>
              <a:t> (Pautas Acreditaciones de Carreras de Grado)</a:t>
            </a:r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 </a:t>
            </a:r>
            <a:endParaRPr lang="es-A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597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596312" cy="4605111"/>
          </a:xfrm>
        </p:spPr>
        <p:txBody>
          <a:bodyPr/>
          <a:lstStyle/>
          <a:p>
            <a:pPr marL="0" indent="0">
              <a:buNone/>
            </a:pP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Los estándares de calidad son los pisos mínimos que debe cumplir una carrera con respecto a contenidos, carga horaria, cuerpo académico, condiciones institucionales, infraestructura, etc.</a:t>
            </a:r>
          </a:p>
          <a:p>
            <a:pPr marL="0" indent="0">
              <a:buNone/>
            </a:pP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 el caso de postgrado la RM  N°160/10, N°2385/15 y N°2641/17, son la que fijan los parámetros de evaluación para todas las carreras y disciplinas (especializaciones, maestrías y doctorados)</a:t>
            </a:r>
          </a:p>
          <a:p>
            <a:pPr marL="0" indent="0">
              <a:buNone/>
            </a:pPr>
            <a:endParaRPr lang="es-A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 el caso de carreras de grado se aprobara una resolución ministerial por cada disciplina o grupo disciplinar. A la fecha las incorporadas en el articulo 43 son 20 (ingenierías, arquitectura, biología, biotecnología, informática, contador publico, abogacía, psicología, enfermería, veterinaria, </a:t>
            </a:r>
            <a:r>
              <a:rPr lang="es-A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ing</a:t>
            </a: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agronómica, </a:t>
            </a:r>
            <a:r>
              <a:rPr lang="es-A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ing</a:t>
            </a: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en recursos naturales, </a:t>
            </a:r>
            <a:r>
              <a:rPr lang="es-A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ing</a:t>
            </a: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zootecnista, </a:t>
            </a:r>
            <a:r>
              <a:rPr lang="es-A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ing</a:t>
            </a: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forestal, odontología, medicina, genética, geología, química, farmacia y bioquímica)</a:t>
            </a:r>
            <a:endParaRPr lang="es-A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3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96312" cy="901959"/>
          </a:xfrm>
        </p:spPr>
        <p:txBody>
          <a:bodyPr/>
          <a:lstStyle/>
          <a:p>
            <a:pPr algn="ctr"/>
            <a:r>
              <a:rPr lang="es-AR" b="1" dirty="0" smtClean="0"/>
              <a:t>Estándares</a:t>
            </a:r>
            <a:endParaRPr lang="es-AR" b="1" dirty="0"/>
          </a:p>
        </p:txBody>
      </p:sp>
      <p:pic>
        <p:nvPicPr>
          <p:cNvPr id="6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20" y="6066040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764981"/>
            <a:ext cx="1048395" cy="10483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81911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1340768"/>
            <a:ext cx="8839105" cy="165618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Ingresar en </a:t>
            </a: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CONEAU GLOBAL</a:t>
            </a:r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sz="2400" dirty="0"/>
              <a:t>https://</a:t>
            </a:r>
            <a:r>
              <a:rPr lang="es-AR" sz="2400" dirty="0" smtClean="0"/>
              <a:t>global.coneau.gob.ar</a:t>
            </a:r>
            <a:r>
              <a:rPr lang="es-AR" sz="2400" b="1" dirty="0" smtClean="0"/>
              <a:t/>
            </a:r>
            <a:br>
              <a:rPr lang="es-AR" sz="2400" b="1" dirty="0" smtClean="0"/>
            </a:br>
            <a:r>
              <a:rPr lang="es-AR" sz="2400" b="1" dirty="0"/>
              <a:t/>
            </a:r>
            <a:br>
              <a:rPr lang="es-AR" sz="2400" b="1" dirty="0"/>
            </a:br>
            <a:r>
              <a:rPr lang="es-AR" sz="2400" dirty="0" err="1" smtClean="0"/>
              <a:t>Click</a:t>
            </a:r>
            <a:r>
              <a:rPr lang="es-AR" sz="2400" dirty="0" smtClean="0"/>
              <a:t> en </a:t>
            </a:r>
            <a:r>
              <a:rPr lang="es-AR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CREAR CUENTA</a:t>
            </a:r>
            <a:endParaRPr lang="es-ES" sz="2400" b="1" u="sng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21" y="6021288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1" y="3143399"/>
            <a:ext cx="8849744" cy="2085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Flecha abajo"/>
          <p:cNvSpPr/>
          <p:nvPr/>
        </p:nvSpPr>
        <p:spPr>
          <a:xfrm rot="10800000">
            <a:off x="6877948" y="4581128"/>
            <a:ext cx="432048" cy="504056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692973"/>
            <a:ext cx="1048395" cy="10483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179512" y="1772816"/>
            <a:ext cx="8712967" cy="13705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CREACIÓN DE CUENTA</a:t>
            </a:r>
            <a:endParaRPr lang="es-AR" sz="5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12000" b="1" dirty="0" smtClean="0">
                <a:latin typeface="Bahnschrift Condensed" pitchFamily="34" charset="0"/>
              </a:rPr>
              <a:t/>
            </a:r>
            <a:br>
              <a:rPr lang="es-ES" sz="12000" b="1" dirty="0" smtClean="0">
                <a:latin typeface="Bahnschrift Condensed" pitchFamily="34" charset="0"/>
              </a:rPr>
            </a:br>
            <a:endParaRPr lang="es-ES" sz="12000" b="1" dirty="0">
              <a:latin typeface="Bahnschrif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84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0528" y="1412776"/>
            <a:ext cx="6767736" cy="576064"/>
          </a:xfrm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Tildar en la </a:t>
            </a:r>
            <a:r>
              <a:rPr lang="es-E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opción </a:t>
            </a:r>
            <a:r>
              <a:rPr lang="es-ES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 UNIVERSITARIO</a:t>
            </a:r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95" y="2204864"/>
            <a:ext cx="8745182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210" y="5877272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620965"/>
            <a:ext cx="1048395" cy="10483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2406028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476672"/>
            <a:ext cx="9036496" cy="1368152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 la siguiente pantalla nos pedirá completar la </a:t>
            </a:r>
            <a:r>
              <a:rPr lang="es-E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siguiente información para </a:t>
            </a:r>
            <a:r>
              <a:rPr lang="es-ES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CREAR CUENTA</a:t>
            </a:r>
            <a:r>
              <a:rPr lang="es-ES" sz="32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s-ES" sz="3200" dirty="0"/>
              <a:t> </a:t>
            </a:r>
          </a:p>
        </p:txBody>
      </p:sp>
      <p:pic>
        <p:nvPicPr>
          <p:cNvPr id="6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21" y="5949280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1979264"/>
            <a:ext cx="7781925" cy="360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Flecha derecha"/>
          <p:cNvSpPr/>
          <p:nvPr/>
        </p:nvSpPr>
        <p:spPr>
          <a:xfrm rot="10800000">
            <a:off x="8388424" y="5229199"/>
            <a:ext cx="539552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653" y="5692973"/>
            <a:ext cx="1048395" cy="10483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335510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88640"/>
            <a:ext cx="8352928" cy="432047"/>
          </a:xfrm>
        </p:spPr>
        <p:txBody>
          <a:bodyPr>
            <a:normAutofit fontScale="90000"/>
          </a:bodyPr>
          <a:lstStyle/>
          <a:p>
            <a:r>
              <a:rPr lang="es-E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Recibirá </a:t>
            </a:r>
            <a:r>
              <a:rPr lang="es-E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 e-mail  de </a:t>
            </a:r>
            <a:r>
              <a:rPr lang="es-ES" sz="2200" b="1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global@coneau.gob.ar</a:t>
            </a:r>
            <a:r>
              <a:rPr lang="es-E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con el usuario y contraseña. </a:t>
            </a:r>
            <a:r>
              <a:rPr lang="es-ES" sz="2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(Si no visualiza el correo en la bandeja de entrada buscarlo en </a:t>
            </a:r>
            <a:r>
              <a:rPr lang="es-ES" sz="22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Spam</a:t>
            </a:r>
            <a:r>
              <a:rPr lang="es-ES" sz="2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 Correo </a:t>
            </a:r>
            <a:r>
              <a:rPr lang="es-ES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 deseado).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530064" y="1196752"/>
            <a:ext cx="8352928" cy="720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6700" b="1" dirty="0" smtClean="0"/>
              <a:t>Ingresar </a:t>
            </a:r>
            <a:r>
              <a:rPr lang="es-ES" sz="6700" b="1" dirty="0" smtClean="0"/>
              <a:t>a CONEAU GLOBAL con el usuario y contraseña asignados en el mail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8028034" cy="3574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51520" y="5461774"/>
            <a:ext cx="871296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100" b="1" i="1" u="sng" dirty="0"/>
              <a:t> Una vez ingresado los datos el sistema le pedirá el cambio de contraseña.</a:t>
            </a:r>
            <a:endParaRPr lang="es-ES" sz="2100" i="1" u="sng" dirty="0"/>
          </a:p>
        </p:txBody>
      </p:sp>
      <p:pic>
        <p:nvPicPr>
          <p:cNvPr id="6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045" y="6129377"/>
            <a:ext cx="1222443" cy="61166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929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578233" y="1005491"/>
            <a:ext cx="7772400" cy="13705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6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FICHA</a:t>
            </a:r>
            <a:r>
              <a:rPr lang="es-ES" sz="6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 </a:t>
            </a:r>
            <a:r>
              <a:rPr lang="es-ES" sz="6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DOCENTE</a:t>
            </a:r>
            <a:r>
              <a:rPr lang="es-ES" sz="6600" b="1" dirty="0" smtClean="0">
                <a:latin typeface="Bahnschrift Condensed" pitchFamily="34" charset="0"/>
              </a:rPr>
              <a:t/>
            </a:r>
            <a:br>
              <a:rPr lang="es-ES" sz="6600" b="1" dirty="0" smtClean="0">
                <a:latin typeface="Bahnschrift Condensed" pitchFamily="34" charset="0"/>
              </a:rPr>
            </a:br>
            <a:endParaRPr lang="es-ES" sz="6600" b="1" dirty="0">
              <a:latin typeface="Bahnschrift Condensed" pitchFamily="34" charset="0"/>
            </a:endParaRPr>
          </a:p>
        </p:txBody>
      </p:sp>
      <p:pic>
        <p:nvPicPr>
          <p:cNvPr id="5" name="Picture 3" descr="\\Acredita-eugeni\compar1\OFICINA\LOGOS UNLU\Logo of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20" y="5805264"/>
            <a:ext cx="1438467" cy="7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269776" y="2708920"/>
            <a:ext cx="8460432" cy="2088232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s-AR" sz="2800" dirty="0" smtClean="0"/>
              <a:t>- COMPLETAR CURRICULUM EN </a:t>
            </a:r>
            <a:r>
              <a:rPr lang="es-AR" sz="2800" b="1" u="sng" dirty="0" smtClean="0"/>
              <a:t>CONEAU GLOBAL</a:t>
            </a:r>
            <a:br>
              <a:rPr lang="es-AR" sz="2800" b="1" u="sng" dirty="0" smtClean="0"/>
            </a:br>
            <a:r>
              <a:rPr lang="es-AR" sz="2800" b="1" dirty="0"/>
              <a:t/>
            </a:r>
            <a:br>
              <a:rPr lang="es-AR" sz="2800" b="1" dirty="0"/>
            </a:br>
            <a:r>
              <a:rPr lang="es-AR" sz="2800" dirty="0" smtClean="0"/>
              <a:t>- VINCULAR </a:t>
            </a:r>
            <a:r>
              <a:rPr lang="es-AR" sz="2800" b="1" u="sng" dirty="0" smtClean="0"/>
              <a:t>CVAR</a:t>
            </a:r>
            <a:br>
              <a:rPr lang="es-AR" sz="2800" b="1" u="sng" dirty="0" smtClean="0"/>
            </a:br>
            <a:r>
              <a:rPr lang="es-AR" sz="2800" dirty="0"/>
              <a:t/>
            </a:r>
            <a:br>
              <a:rPr lang="es-AR" sz="2800" dirty="0"/>
            </a:br>
            <a:r>
              <a:rPr lang="es-AR" sz="2800" dirty="0" smtClean="0"/>
              <a:t>- VINCULAR </a:t>
            </a:r>
            <a:r>
              <a:rPr lang="es-AR" sz="2800" b="1" u="sng" dirty="0" smtClean="0"/>
              <a:t>SIGEVA</a:t>
            </a:r>
            <a:endParaRPr lang="es-AR" sz="2800" b="1" u="sng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5640944"/>
            <a:ext cx="1048395" cy="10483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41041769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332</TotalTime>
  <Words>506</Words>
  <Application>Microsoft Office PowerPoint</Application>
  <PresentationFormat>Presentación en pantalla (4:3)</PresentationFormat>
  <Paragraphs>52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Tema1</vt:lpstr>
      <vt:lpstr>Presentación de PowerPoint</vt:lpstr>
      <vt:lpstr>- AUTOEVALUACIÓN - ACTUACIÓN DEL COMITÉ DE PARES - ANALISIS Y DECISIÓN DE LA CONEAU</vt:lpstr>
      <vt:lpstr>Normativa</vt:lpstr>
      <vt:lpstr>Estándares</vt:lpstr>
      <vt:lpstr>Ingresar en CONEAU GLOBAL https://global.coneau.gob.ar  Click en CREAR CUENTA</vt:lpstr>
      <vt:lpstr>Tildar en la opción DOCENTE UNIVERSITARIO</vt:lpstr>
      <vt:lpstr>En la siguiente pantalla nos pedirá completar la siguiente información para CREAR CUENTA. </vt:lpstr>
      <vt:lpstr>Recibirá un e-mail  de global@coneau.gob.ar con el usuario y contraseña. (Si no visualiza el correo en la bandeja de entrada buscarlo en Spam o Correo no deseado). </vt:lpstr>
      <vt:lpstr>- COMPLETAR CURRICULUM EN CONEAU GLOBAL  - VINCULAR CVAR  - VINCULAR SIGEVA</vt:lpstr>
      <vt:lpstr>En la siguiente pantalla hacer click en ABRIR MI CURRICULUM</vt:lpstr>
      <vt:lpstr>COMPLETAR DATOS EN CADA ITEM</vt:lpstr>
      <vt:lpstr>Presentación de PowerPoint</vt:lpstr>
      <vt:lpstr>- Ingresar a SIGEVA UNLu  - Migrar datos desde SIGEVA UNLu a SIGEVA CONICET   - Migrar datos desde SIGEVA CONICET a CVar  - Vincular cuenta CVar con CONEAU GLOBAL</vt:lpstr>
      <vt:lpstr>- Ingresar a SIGEVA CONICET  - Migrar datos desde SIGEVA-CONICET a CVar   - Vincular cuenta CVar con CONEAU GLOBAL</vt:lpstr>
      <vt:lpstr>Presentación de PowerPoint</vt:lpstr>
      <vt:lpstr>Presentación de PowerPoint</vt:lpstr>
      <vt:lpstr>Presentación de PowerPoint</vt:lpstr>
      <vt:lpstr>Presentación de PowerPoint</vt:lpstr>
      <vt:lpstr>MUCHAS 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INSTRUCTIVO FICHA DOCENTE</dc:title>
  <dc:creator>User</dc:creator>
  <cp:lastModifiedBy>sofia</cp:lastModifiedBy>
  <cp:revision>127</cp:revision>
  <dcterms:created xsi:type="dcterms:W3CDTF">2016-11-07T15:15:27Z</dcterms:created>
  <dcterms:modified xsi:type="dcterms:W3CDTF">2023-06-07T18:28:22Z</dcterms:modified>
</cp:coreProperties>
</file>